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4"/>
  </p:sldMasterIdLst>
  <p:notesMasterIdLst>
    <p:notesMasterId r:id="rId14"/>
  </p:notesMasterIdLst>
  <p:sldIdLst>
    <p:sldId id="285" r:id="rId5"/>
    <p:sldId id="271" r:id="rId6"/>
    <p:sldId id="286" r:id="rId7"/>
    <p:sldId id="287" r:id="rId8"/>
    <p:sldId id="292" r:id="rId9"/>
    <p:sldId id="288" r:id="rId10"/>
    <p:sldId id="293" r:id="rId11"/>
    <p:sldId id="289" r:id="rId12"/>
    <p:sldId id="290" r:id="rId13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96" autoAdjust="0"/>
    <p:restoredTop sz="96278" autoAdjust="0"/>
  </p:normalViewPr>
  <p:slideViewPr>
    <p:cSldViewPr>
      <p:cViewPr>
        <p:scale>
          <a:sx n="90" d="100"/>
          <a:sy n="90" d="100"/>
        </p:scale>
        <p:origin x="-774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CE8A8255-87D0-4A8C-ACAE-EA836FEBF275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9399EB40-E423-4322-8DEE-1274FFAF14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21986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9EB40-E423-4322-8DEE-1274FFAF14A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52374" y="6427854"/>
            <a:ext cx="2133600" cy="2063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8EF5CB-ABC5-4E1A-B6E0-45614F1EBA13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0583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55600" y="6038850"/>
            <a:ext cx="2133600" cy="2063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14675" y="6038850"/>
            <a:ext cx="2895600" cy="2063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59817-5D1F-4FA5-A8AF-570534AE65A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3537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6324600"/>
            <a:ext cx="8804275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1275" y="6324600"/>
            <a:ext cx="8740775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28" name="Picture 8" descr="ti_logo_powerpoint_1_line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5438" y="6440488"/>
            <a:ext cx="187483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42875"/>
            <a:ext cx="8458200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058863"/>
            <a:ext cx="8467725" cy="49355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49963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47FAC2B0-12CD-4323-BD2A-53788E6428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-7938" y="6323013"/>
            <a:ext cx="8815388" cy="466725"/>
            <a:chOff x="-7620" y="6323077"/>
            <a:chExt cx="8814816" cy="466344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-7620" y="6789421"/>
              <a:ext cx="881481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>
              <a:off x="-7620" y="6324663"/>
              <a:ext cx="881481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 rot="16200000">
              <a:off x="8570849" y="6556249"/>
              <a:ext cx="466344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1" name="Text Box 31"/>
          <p:cNvSpPr txBox="1">
            <a:spLocks noChangeArrowheads="1"/>
          </p:cNvSpPr>
          <p:nvPr/>
        </p:nvSpPr>
        <p:spPr bwMode="auto">
          <a:xfrm>
            <a:off x="58967" y="6464062"/>
            <a:ext cx="25336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800" dirty="0">
                <a:latin typeface="+mn-lt"/>
              </a:rPr>
              <a:t>TI Confidential – NDA Restrictions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227013" indent="-227013" algn="l" rtl="0" eaLnBrk="1" fontAlgn="base" hangingPunct="1">
        <a:spcBef>
          <a:spcPts val="8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233363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854075" indent="-165100" algn="l" rtl="0" eaLnBrk="1" fontAlgn="base" hangingPunct="1">
        <a:spcBef>
          <a:spcPct val="15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201738" indent="-233363" algn="l" rtl="0" eaLnBrk="1" fontAlgn="base" hangingPunct="1">
        <a:spcBef>
          <a:spcPct val="5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489075" indent="-173038" algn="l" rtl="0" eaLnBrk="1" fontAlgn="base" hangingPunct="1">
        <a:spcBef>
          <a:spcPct val="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1946275" indent="-173038" algn="l" rtl="0" eaLnBrk="1" fontAlgn="base" hangingPunct="1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403475" indent="-173038" algn="l" rtl="0" eaLnBrk="1" fontAlgn="base" hangingPunct="1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2860675" indent="-173038" algn="l" rtl="0" eaLnBrk="1" fontAlgn="base" hangingPunct="1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317875" indent="-173038" algn="l" rtl="0" eaLnBrk="1" fontAlgn="base" hangingPunct="1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90709327"/>
              </p:ext>
            </p:extLst>
          </p:nvPr>
        </p:nvGraphicFramePr>
        <p:xfrm>
          <a:off x="381000" y="1005030"/>
          <a:ext cx="8305799" cy="50993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6704"/>
                <a:gridCol w="1348660"/>
                <a:gridCol w="1865101"/>
                <a:gridCol w="3565334"/>
              </a:tblGrid>
              <a:tr h="236673">
                <a:tc>
                  <a:txBody>
                    <a:bodyPr/>
                    <a:lstStyle/>
                    <a:p>
                      <a:pPr algn="l"/>
                      <a:endParaRPr lang="en-US" sz="1050" b="1" dirty="0"/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Technology</a:t>
                      </a:r>
                      <a:endParaRPr lang="en-US" sz="1100" b="1" dirty="0"/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1029"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 smtClean="0"/>
                        <a:t>Choice</a:t>
                      </a:r>
                      <a:r>
                        <a:rPr lang="en-US" sz="1050" b="1" baseline="0" dirty="0" smtClean="0"/>
                        <a:t> of platform (product / EVM / operating systems and why</a:t>
                      </a:r>
                      <a:endParaRPr lang="en-US" sz="1050" b="1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sz="1000" baseline="0" dirty="0" smtClean="0"/>
                        <a:t>This project will use a 3</a:t>
                      </a:r>
                      <a:r>
                        <a:rPr lang="en-US" sz="1000" baseline="30000" dirty="0" smtClean="0"/>
                        <a:t>rd</a:t>
                      </a:r>
                      <a:r>
                        <a:rPr lang="en-US" sz="1000" baseline="0" dirty="0" smtClean="0"/>
                        <a:t> party vendor, Mistral, to design and create System-on-a-Module boards for the DM366, DM388, and DM8127 video processing chips as well as a common carrier board that will accommodate several common interfaces and a camera module.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1141"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 smtClean="0"/>
                        <a:t>New technologies</a:t>
                      </a:r>
                      <a:r>
                        <a:rPr lang="en-US" sz="1050" b="1" baseline="0" dirty="0" smtClean="0"/>
                        <a:t> being developed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None</a:t>
                      </a:r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8188">
                <a:tc>
                  <a:txBody>
                    <a:bodyPr/>
                    <a:lstStyle/>
                    <a:p>
                      <a:pPr algn="l" defTabSz="114300"/>
                      <a:r>
                        <a:rPr lang="en-US" sz="1050" b="1" dirty="0" smtClean="0"/>
                        <a:t>New technology</a:t>
                      </a:r>
                      <a:r>
                        <a:rPr lang="en-US" sz="1050" b="1" baseline="0" dirty="0" smtClean="0"/>
                        <a:t> risks</a:t>
                      </a:r>
                      <a:endParaRPr lang="en-US" sz="1050" b="1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None</a:t>
                      </a:r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1029"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 smtClean="0"/>
                        <a:t>Technology</a:t>
                      </a:r>
                      <a:r>
                        <a:rPr lang="en-US" sz="1050" b="1" baseline="0" dirty="0" smtClean="0"/>
                        <a:t> comparison</a:t>
                      </a:r>
                      <a:endParaRPr lang="en-US" sz="1050" b="1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This project is</a:t>
                      </a:r>
                      <a:r>
                        <a:rPr lang="en-US" sz="1000" baseline="0" dirty="0" smtClean="0"/>
                        <a:t> using established video processing chips so the technology is current but not forward-looking. The purpose is to relaunch these chips without changing them, so current technology is by design and not a limitation.</a:t>
                      </a:r>
                      <a:endParaRPr lang="en-US" sz="1000" u="sng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8717"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 smtClean="0"/>
                        <a:t>Need</a:t>
                      </a:r>
                      <a:r>
                        <a:rPr lang="en-US" sz="1050" b="1" baseline="0" dirty="0" smtClean="0"/>
                        <a:t> By Date</a:t>
                      </a:r>
                      <a:endParaRPr lang="en-US" sz="1050" b="1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sz="1000" u="sng" dirty="0" smtClean="0"/>
                        <a:t>End/June 2016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6673">
                <a:tc>
                  <a:txBody>
                    <a:bodyPr/>
                    <a:lstStyle/>
                    <a:p>
                      <a:pPr algn="l"/>
                      <a:endParaRPr lang="en-US" sz="1050" b="1" dirty="0"/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Name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Availability Date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% of time dedicated to Project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</a:tr>
              <a:tr h="361971"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 smtClean="0"/>
                        <a:t>Software</a:t>
                      </a:r>
                      <a:r>
                        <a:rPr lang="en-US" sz="1050" b="1" baseline="0" dirty="0" smtClean="0"/>
                        <a:t> / Firmware</a:t>
                      </a:r>
                      <a:endParaRPr lang="en-US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Mistral responsibility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u="none" smtClean="0"/>
                        <a:t>End/June 2016</a:t>
                      </a:r>
                      <a:endParaRPr lang="en-US" sz="100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</a:tr>
              <a:tr h="277693"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 smtClean="0"/>
                        <a:t>Software</a:t>
                      </a:r>
                      <a:r>
                        <a:rPr lang="en-US" sz="1050" b="1" baseline="0" dirty="0" smtClean="0"/>
                        <a:t> </a:t>
                      </a:r>
                      <a:r>
                        <a:rPr lang="en-US" sz="1050" b="1" dirty="0" smtClean="0"/>
                        <a:t>Verification</a:t>
                      </a:r>
                      <a:endParaRPr lang="en-US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Mistral responsibility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u="none" smtClean="0"/>
                        <a:t>End/June 2016</a:t>
                      </a:r>
                      <a:endParaRPr lang="en-US" sz="100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</a:tr>
              <a:tr h="325297"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 smtClean="0"/>
                        <a:t>Software Validation</a:t>
                      </a:r>
                      <a:endParaRPr lang="en-US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Mistral responsibility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u="none" dirty="0" smtClean="0"/>
                        <a:t>End/June 2016</a:t>
                      </a:r>
                      <a:endParaRPr lang="en-US" sz="100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</a:tr>
              <a:tr h="375893"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 smtClean="0"/>
                        <a:t>Applications and Systems</a:t>
                      </a:r>
                      <a:endParaRPr lang="en-US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N/A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</a:tr>
              <a:tr h="267948"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 smtClean="0"/>
                        <a:t>Program </a:t>
                      </a:r>
                      <a:r>
                        <a:rPr lang="en-US" sz="1050" b="1" dirty="0" err="1" smtClean="0"/>
                        <a:t>Mgr</a:t>
                      </a:r>
                      <a:endParaRPr lang="en-US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Ted George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</a:tr>
              <a:tr h="375893"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 smtClean="0"/>
                        <a:t>Other key</a:t>
                      </a:r>
                      <a:r>
                        <a:rPr lang="en-US" sz="1050" b="1" baseline="0" dirty="0" smtClean="0"/>
                        <a:t> functions</a:t>
                      </a:r>
                      <a:endParaRPr lang="en-US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Bhavin</a:t>
                      </a:r>
                      <a:r>
                        <a:rPr lang="en-US" sz="1000" baseline="0" dirty="0" smtClean="0"/>
                        <a:t> Kharadi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Bring-up Lead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err="1" smtClean="0"/>
                        <a:t>Est</a:t>
                      </a:r>
                      <a:r>
                        <a:rPr lang="en-US" sz="1000" dirty="0" smtClean="0"/>
                        <a:t>: 2 engineers</a:t>
                      </a:r>
                      <a:r>
                        <a:rPr lang="en-US" sz="1000" baseline="0" dirty="0" smtClean="0"/>
                        <a:t> for 2 weeks full-time</a:t>
                      </a:r>
                      <a:endParaRPr lang="en-US" sz="1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5383" name="Title 1"/>
          <p:cNvSpPr txBox="1">
            <a:spLocks/>
          </p:cNvSpPr>
          <p:nvPr/>
        </p:nvSpPr>
        <p:spPr bwMode="auto">
          <a:xfrm>
            <a:off x="228600" y="-47625"/>
            <a:ext cx="8458200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0000"/>
                </a:solidFill>
                <a:cs typeface="Arial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" y="154295"/>
            <a:ext cx="8534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00"/>
                </a:solidFill>
                <a:cs typeface="Arial" pitchFamily="34" charset="0"/>
              </a:rPr>
              <a:t>&lt;</a:t>
            </a:r>
            <a:r>
              <a:rPr lang="en-US" sz="2800" b="1" dirty="0" err="1" smtClean="0">
                <a:solidFill>
                  <a:srgbClr val="000000"/>
                </a:solidFill>
                <a:cs typeface="Arial" pitchFamily="34" charset="0"/>
              </a:rPr>
              <a:t>VideoVision</a:t>
            </a:r>
            <a:r>
              <a:rPr lang="en-US" sz="2800" b="1" dirty="0" smtClean="0">
                <a:solidFill>
                  <a:srgbClr val="000000"/>
                </a:solidFill>
                <a:cs typeface="Arial" pitchFamily="34" charset="0"/>
              </a:rPr>
              <a:t>&gt; New </a:t>
            </a:r>
            <a:r>
              <a:rPr lang="en-US" sz="2800" b="1" dirty="0">
                <a:solidFill>
                  <a:srgbClr val="000000"/>
                </a:solidFill>
                <a:cs typeface="Arial" pitchFamily="34" charset="0"/>
              </a:rPr>
              <a:t>product kickoff </a:t>
            </a:r>
            <a:r>
              <a:rPr lang="en-US" sz="2800" b="1" dirty="0" smtClean="0">
                <a:solidFill>
                  <a:srgbClr val="000000"/>
                </a:solidFill>
                <a:cs typeface="Arial" pitchFamily="34" charset="0"/>
              </a:rPr>
              <a:t>review</a:t>
            </a:r>
            <a:endParaRPr lang="en-US" sz="2800" b="1" dirty="0">
              <a:solidFill>
                <a:srgbClr val="000000"/>
              </a:solidFill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808080">
                    <a:lumMod val="75000"/>
                  </a:srgbClr>
                </a:solidFill>
                <a:cs typeface="Arial" pitchFamily="34" charset="0"/>
              </a:rPr>
              <a:t>DM366, DM388, DM8127 SOM Modules</a:t>
            </a:r>
            <a:endParaRPr lang="en-US" sz="27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804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Items to Close by PPR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39552" y="1052736"/>
            <a:ext cx="7992888" cy="356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ZapfDingbats" pitchFamily="82" charset="2"/>
              <a:buChar char="u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spcAft>
                <a:spcPts val="200"/>
              </a:spcAft>
              <a:defRPr/>
            </a:pPr>
            <a:r>
              <a:rPr lang="en-US" sz="2000" kern="0" dirty="0" smtClean="0">
                <a:latin typeface="Tahoma"/>
              </a:rPr>
              <a:t>The SOW needs to be finalized w/ Mistral </a:t>
            </a:r>
          </a:p>
          <a:p>
            <a:pPr>
              <a:spcBef>
                <a:spcPts val="0"/>
              </a:spcBef>
              <a:spcAft>
                <a:spcPts val="200"/>
              </a:spcAft>
              <a:defRPr/>
            </a:pPr>
            <a:r>
              <a:rPr lang="en-US" sz="2000" kern="0" dirty="0" smtClean="0">
                <a:latin typeface="Tahoma"/>
              </a:rPr>
              <a:t>IQN consulting agreement needs to be approved</a:t>
            </a:r>
          </a:p>
          <a:p>
            <a:pPr>
              <a:spcBef>
                <a:spcPts val="0"/>
              </a:spcBef>
              <a:spcAft>
                <a:spcPts val="200"/>
              </a:spcAft>
              <a:defRPr/>
            </a:pPr>
            <a:r>
              <a:rPr lang="en-US" sz="2000" kern="0" dirty="0" smtClean="0">
                <a:latin typeface="Tahoma"/>
              </a:rPr>
              <a:t>TI-supplied parts need to be ordered</a:t>
            </a:r>
          </a:p>
          <a:p>
            <a:pPr>
              <a:spcBef>
                <a:spcPts val="0"/>
              </a:spcBef>
              <a:spcAft>
                <a:spcPts val="200"/>
              </a:spcAft>
              <a:defRPr/>
            </a:pPr>
            <a:r>
              <a:rPr lang="en-US" sz="2000" kern="0" dirty="0" smtClean="0">
                <a:latin typeface="Tahoma"/>
              </a:rPr>
              <a:t>‘Bring-up’ lead engineer needs to be identified and SW tests for TI bring-up need to be defined</a:t>
            </a:r>
          </a:p>
        </p:txBody>
      </p:sp>
    </p:spTree>
    <p:extLst>
      <p:ext uri="{BB962C8B-B14F-4D97-AF65-F5344CB8AC3E}">
        <p14:creationId xmlns="" xmlns:p14="http://schemas.microsoft.com/office/powerpoint/2010/main" val="350950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VideoVision SOM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prototype development will follow the QRAS SC00098 process for HW Tools development</a:t>
            </a:r>
          </a:p>
          <a:p>
            <a:endParaRPr lang="en-US" dirty="0" smtClean="0"/>
          </a:p>
          <a:p>
            <a:r>
              <a:rPr lang="en-US" dirty="0" smtClean="0"/>
              <a:t>The Phase-I review should consider summary elements pulled from various detailed design documents:</a:t>
            </a:r>
          </a:p>
          <a:p>
            <a:pPr lvl="1"/>
            <a:r>
              <a:rPr lang="en-US" dirty="0" smtClean="0"/>
              <a:t>SOW / Project plan 	(</a:t>
            </a:r>
            <a:r>
              <a:rPr lang="en-US" dirty="0" smtClean="0">
                <a:solidFill>
                  <a:srgbClr val="C00000"/>
                </a:solidFill>
              </a:rPr>
              <a:t>preliminary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Functional spec 	(</a:t>
            </a:r>
            <a:r>
              <a:rPr lang="en-US" dirty="0" smtClean="0">
                <a:solidFill>
                  <a:srgbClr val="C00000"/>
                </a:solidFill>
              </a:rPr>
              <a:t>preliminary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Compliance targets</a:t>
            </a:r>
          </a:p>
          <a:p>
            <a:pPr lvl="1"/>
            <a:r>
              <a:rPr lang="en-US" dirty="0" smtClean="0"/>
              <a:t>Boundary agreements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Actual Phase-I deliverables</a:t>
            </a:r>
          </a:p>
          <a:p>
            <a:pPr lvl="1"/>
            <a:r>
              <a:rPr lang="en-US" dirty="0" smtClean="0"/>
              <a:t>Proposal</a:t>
            </a:r>
          </a:p>
          <a:p>
            <a:pPr lvl="1"/>
            <a:r>
              <a:rPr lang="en-US" dirty="0" smtClean="0"/>
              <a:t>Design Specification (SOW / feature XLS)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SOW – Milestones /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SOW is not yet finalized with Mistral: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67544" y="1736813"/>
          <a:ext cx="7848873" cy="3240358"/>
        </p:xfrm>
        <a:graphic>
          <a:graphicData uri="http://schemas.openxmlformats.org/drawingml/2006/table">
            <a:tbl>
              <a:tblPr/>
              <a:tblGrid>
                <a:gridCol w="3022969"/>
                <a:gridCol w="1206476"/>
                <a:gridCol w="1206476"/>
                <a:gridCol w="1206476"/>
                <a:gridCol w="1206476"/>
              </a:tblGrid>
              <a:tr h="294578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Milestones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Schedule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45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DM368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DM388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DM8127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Carrier Card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294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Project kick off (Mistral)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Specification complete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T0 + 1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High level design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T0 + 2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Schematics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T0 + 4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CAD Layout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T0 + 6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PCB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T0 + 10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Board Bringup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T0 + 11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Interface Testing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T0 + 12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Delivery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T0 + 14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T0 + 13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SOW – Estimated costs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31540" y="1088740"/>
          <a:ext cx="7560840" cy="2412271"/>
        </p:xfrm>
        <a:graphic>
          <a:graphicData uri="http://schemas.openxmlformats.org/drawingml/2006/table">
            <a:tbl>
              <a:tblPr/>
              <a:tblGrid>
                <a:gridCol w="3440955"/>
                <a:gridCol w="1373295"/>
                <a:gridCol w="1373295"/>
                <a:gridCol w="1373295"/>
              </a:tblGrid>
              <a:tr h="301534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Development Cost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Element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SOM Module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30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DM368 + </a:t>
                      </a:r>
                      <a:b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Carrier card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DM388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DM8127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Design / Prototype development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$60,000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$48,500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$48,500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Pre-compliance test development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$7,000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$7,000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$7,000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Optional: respin costs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$5,000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$5,000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$5,000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Pre-compliance testing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$4,000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$4,000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$4,000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$71,000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$59,500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$59,500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31540" y="4221088"/>
          <a:ext cx="7596845" cy="1260140"/>
        </p:xfrm>
        <a:graphic>
          <a:graphicData uri="http://schemas.openxmlformats.org/drawingml/2006/table">
            <a:tbl>
              <a:tblPr/>
              <a:tblGrid>
                <a:gridCol w="3457340"/>
                <a:gridCol w="1379835"/>
                <a:gridCol w="1379835"/>
                <a:gridCol w="1379835"/>
              </a:tblGrid>
              <a:tr h="315035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Production Cost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Element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Per-Unit Cost (Estimated)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50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DM368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DM388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DM8127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 Qty build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$266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$295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$345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 Qty build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$98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$128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$144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spec - modules</a:t>
            </a:r>
            <a:endParaRPr lang="en-US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944724"/>
            <a:ext cx="4235233" cy="17641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944725"/>
            <a:ext cx="3979453" cy="17641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9692" y="2888940"/>
            <a:ext cx="6046424" cy="30603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spec: carrier card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532" y="944723"/>
            <a:ext cx="8208912" cy="52501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Compliance 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main TI compliance standards are the responsibility of the vendor.</a:t>
            </a:r>
          </a:p>
          <a:p>
            <a:pPr lvl="1"/>
            <a:r>
              <a:rPr lang="en-US" dirty="0" smtClean="0"/>
              <a:t>RoHS compliance</a:t>
            </a:r>
          </a:p>
          <a:p>
            <a:pPr lvl="1"/>
            <a:r>
              <a:rPr lang="en-US" dirty="0" smtClean="0"/>
              <a:t>REACH compliance</a:t>
            </a:r>
          </a:p>
          <a:p>
            <a:pPr lvl="1"/>
            <a:r>
              <a:rPr lang="en-US" dirty="0" smtClean="0"/>
              <a:t>Packaging / chemical &amp; materials compliance</a:t>
            </a:r>
          </a:p>
          <a:p>
            <a:r>
              <a:rPr lang="en-US" dirty="0" smtClean="0"/>
              <a:t>The SOW contains the standard TI language for EVM compliance requirements. </a:t>
            </a:r>
          </a:p>
          <a:p>
            <a:r>
              <a:rPr lang="en-US" dirty="0" smtClean="0"/>
              <a:t>The TI team is responsible for some areas of compliance</a:t>
            </a:r>
          </a:p>
          <a:p>
            <a:pPr lvl="1"/>
            <a:r>
              <a:rPr lang="en-US" dirty="0" smtClean="0"/>
              <a:t>High voltage safety</a:t>
            </a:r>
          </a:p>
          <a:p>
            <a:pPr lvl="1"/>
            <a:r>
              <a:rPr lang="en-US" dirty="0" smtClean="0"/>
              <a:t>Power supply safety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Boundary agreement from MRD (</a:t>
            </a:r>
            <a:r>
              <a:rPr lang="en-US" sz="2800" dirty="0" smtClean="0">
                <a:solidFill>
                  <a:srgbClr val="0000FF"/>
                </a:solidFill>
              </a:rPr>
              <a:t>preliminary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9552" y="1520789"/>
          <a:ext cx="7740860" cy="3384374"/>
        </p:xfrm>
        <a:graphic>
          <a:graphicData uri="http://schemas.openxmlformats.org/drawingml/2006/table">
            <a:tbl>
              <a:tblPr/>
              <a:tblGrid>
                <a:gridCol w="1774733"/>
                <a:gridCol w="4701157"/>
                <a:gridCol w="1264970"/>
              </a:tblGrid>
              <a:tr h="4956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Number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Requirement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Reviewer’s Response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</a:tr>
              <a:tr h="4814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R-PLTFM-????-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Supports all  features/functionality of IPNC DM368/DM365 RDK Product Release 5.1.0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4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R-PLTFM-????-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SW performance of all key kernel benchmarks should be equal or better than existing performance numbers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4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R-PLTFM-????-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SW performance of all key video benchmarks should be equal or better than existing performance numbers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4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R-PLTFM-????-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The Operating System to be supported as part of this platform is latest Linux LTS 4.4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4814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R-PLTFM-????-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The EVM HW and SW will support the Leopard Imaging LI-CAM-AR0331 Camera Module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4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R-PLTFM-????-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The EVM HW and SW will support the TI WL1835MODCOM8B COM8 WiFi module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EAEAE"/>
      </a:accent2>
      <a:accent3>
        <a:srgbClr val="117788"/>
      </a:accent3>
      <a:accent4>
        <a:srgbClr val="404040"/>
      </a:accent4>
      <a:accent5>
        <a:srgbClr val="7F7F7F"/>
      </a:accent5>
      <a:accent6>
        <a:srgbClr val="32B4CE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097F0B2536B94F9A21B3789403502C" ma:contentTypeVersion="1" ma:contentTypeDescription="Create a new document." ma:contentTypeScope="" ma:versionID="c6f5ccaa725e7b88c517523561c5cfb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c96ba11fc0b0f11135d6dc28d8a2ff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89DB1C8-8401-4738-AD39-7AD21424F83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77329E9-CC14-4B5D-942A-B980CBBB5B66}">
  <ds:schemaRefs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336005A9-C7A4-419A-927A-4A536769D4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pptE01F.tmp</Template>
  <TotalTime>19880</TotalTime>
  <Words>664</Words>
  <Application>Microsoft Office PowerPoint</Application>
  <PresentationFormat>On-screen Show (4:3)</PresentationFormat>
  <Paragraphs>177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FinalPowerpoint</vt:lpstr>
      <vt:lpstr>Slide 1</vt:lpstr>
      <vt:lpstr>Major Items to Close by PPR</vt:lpstr>
      <vt:lpstr>VideoVision SOM modules</vt:lpstr>
      <vt:lpstr>SOW – Milestones / schedule</vt:lpstr>
      <vt:lpstr>SOW – Estimated costs</vt:lpstr>
      <vt:lpstr>Functional spec - modules</vt:lpstr>
      <vt:lpstr>Functional spec: carrier card</vt:lpstr>
      <vt:lpstr>Compliance targets</vt:lpstr>
      <vt:lpstr>Boundary agreement from MRD (preliminary)</vt:lpstr>
    </vt:vector>
  </TitlesOfParts>
  <Company>Texas Instruments Incorporated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a0394588</dc:creator>
  <cp:lastModifiedBy>Ted George</cp:lastModifiedBy>
  <cp:revision>171</cp:revision>
  <cp:lastPrinted>2015-07-28T12:28:07Z</cp:lastPrinted>
  <dcterms:created xsi:type="dcterms:W3CDTF">2013-10-24T18:09:11Z</dcterms:created>
  <dcterms:modified xsi:type="dcterms:W3CDTF">2016-03-08T19:33:29Z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0x0101005B097F0B2536B94F9A21B3789403502C</vt:lpwstr>
  </property>
</Properties>
</file>